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76" r:id="rId10"/>
    <p:sldId id="278" r:id="rId11"/>
    <p:sldId id="273" r:id="rId12"/>
    <p:sldId id="272" r:id="rId13"/>
    <p:sldId id="279" r:id="rId14"/>
    <p:sldId id="277" r:id="rId15"/>
    <p:sldId id="280" r:id="rId16"/>
    <p:sldId id="275" r:id="rId17"/>
    <p:sldId id="281" r:id="rId18"/>
    <p:sldId id="263" r:id="rId19"/>
    <p:sldId id="264" r:id="rId20"/>
    <p:sldId id="265" r:id="rId21"/>
    <p:sldId id="282" r:id="rId22"/>
    <p:sldId id="286" r:id="rId23"/>
    <p:sldId id="266" r:id="rId24"/>
    <p:sldId id="283" r:id="rId25"/>
    <p:sldId id="267" r:id="rId26"/>
    <p:sldId id="284" r:id="rId27"/>
    <p:sldId id="287" r:id="rId28"/>
    <p:sldId id="268" r:id="rId29"/>
    <p:sldId id="285" r:id="rId30"/>
    <p:sldId id="269" r:id="rId3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4B830-A1B0-4D24-85EE-A78D751EC2F0}" type="datetimeFigureOut">
              <a:rPr lang="fr-FR" smtClean="0"/>
              <a:pPr/>
              <a:t>19/10/2020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AD423-F94B-482A-AA5A-58950A1261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 smtClean="0"/>
              <a:t>Symptômes fonctionnels</a:t>
            </a:r>
            <a:br>
              <a:rPr lang="fr-FR" b="1" dirty="0" smtClean="0"/>
            </a:br>
            <a:r>
              <a:rPr lang="fr-FR" b="1" dirty="0" smtClean="0"/>
              <a:t> et organiques </a:t>
            </a:r>
            <a:endParaRPr lang="fr-FR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Cours de </a:t>
            </a:r>
            <a:r>
              <a:rPr lang="fr-FR" b="1" dirty="0" smtClean="0">
                <a:solidFill>
                  <a:srgbClr val="FF0000"/>
                </a:solidFill>
              </a:rPr>
              <a:t>sémiologie</a:t>
            </a:r>
            <a:endParaRPr lang="fr-FR" b="1" dirty="0" smtClean="0">
              <a:solidFill>
                <a:srgbClr val="FF0000"/>
              </a:solidFill>
            </a:endParaRPr>
          </a:p>
          <a:p>
            <a:r>
              <a:rPr lang="fr-FR" b="1" dirty="0" smtClean="0">
                <a:solidFill>
                  <a:srgbClr val="FF0000"/>
                </a:solidFill>
              </a:rPr>
              <a:t>Dr REZAGUI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Urologue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Eh </a:t>
            </a:r>
            <a:r>
              <a:rPr lang="fr-FR" b="1" dirty="0" err="1" smtClean="0">
                <a:solidFill>
                  <a:srgbClr val="FF0000"/>
                </a:solidFill>
              </a:rPr>
              <a:t>skikda</a:t>
            </a:r>
            <a:endParaRPr lang="fr-FR" b="1" dirty="0" smtClean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0100" y="78579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3600" b="1" dirty="0" smtClean="0"/>
              <a:t>Cours </a:t>
            </a:r>
            <a:r>
              <a:rPr lang="fr-FR" sz="3600" b="1" dirty="0" smtClean="0"/>
              <a:t>n°5 </a:t>
            </a:r>
            <a:r>
              <a:rPr lang="fr-FR" sz="3600" b="1" dirty="0" smtClean="0"/>
              <a:t>:</a:t>
            </a:r>
            <a:r>
              <a:rPr lang="fr-FR" sz="3600" dirty="0" smtClean="0"/>
              <a:t> </a:t>
            </a:r>
            <a:br>
              <a:rPr lang="fr-FR" sz="3600" dirty="0" smtClean="0"/>
            </a:b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pload.maieutapedia.org/picture/angine-de-poitrine129046570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0458" y="1571611"/>
            <a:ext cx="4648996" cy="4857785"/>
          </a:xfrm>
          <a:prstGeom prst="rect">
            <a:avLst/>
          </a:prstGeom>
          <a:noFill/>
        </p:spPr>
      </p:pic>
      <p:sp>
        <p:nvSpPr>
          <p:cNvPr id="4" name="ZoneTexte 3"/>
          <p:cNvSpPr txBox="1"/>
          <p:nvPr/>
        </p:nvSpPr>
        <p:spPr>
          <a:xfrm>
            <a:off x="1571604" y="571480"/>
            <a:ext cx="6133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 de l’angine de poitrine</a:t>
            </a:r>
            <a:endParaRPr lang="fr-FR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Principaux signes fonctionnels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1743076"/>
            <a:ext cx="8229600" cy="3328998"/>
          </a:xfrm>
        </p:spPr>
        <p:txBody>
          <a:bodyPr>
            <a:normAutofit/>
          </a:bodyPr>
          <a:lstStyle/>
          <a:p>
            <a:pPr lvl="1"/>
            <a:r>
              <a:rPr lang="fr-FR" sz="3200" b="1" dirty="0" smtClean="0">
                <a:solidFill>
                  <a:srgbClr val="FF0000"/>
                </a:solidFill>
              </a:rPr>
              <a:t>Douleur pleurale</a:t>
            </a:r>
            <a:r>
              <a:rPr lang="fr-FR" sz="3200" dirty="0" smtClean="0"/>
              <a:t>: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point de côté unilatéral,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apparition ou augmentation à l’inspiration profonde et à la toux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Principaux signes fonctionnels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1760557"/>
            <a:ext cx="8229600" cy="4525963"/>
          </a:xfrm>
        </p:spPr>
        <p:txBody>
          <a:bodyPr>
            <a:normAutofit/>
          </a:bodyPr>
          <a:lstStyle/>
          <a:p>
            <a:pPr lvl="1"/>
            <a:r>
              <a:rPr lang="fr-FR" sz="3200" b="1" dirty="0" smtClean="0">
                <a:solidFill>
                  <a:srgbClr val="FF0000"/>
                </a:solidFill>
              </a:rPr>
              <a:t>Douleur ulcéreuse</a:t>
            </a:r>
            <a:r>
              <a:rPr lang="fr-FR" sz="3200" dirty="0" smtClean="0"/>
              <a:t>: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siège à l’épigastre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sans irradiation,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à type de crampe,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postprandiale,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calmée par les aliments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périodique. </a:t>
            </a:r>
          </a:p>
          <a:p>
            <a:pPr lvl="1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encrypted-tbn1.gstatic.com/images?q=tbn:ANd9GcSsIU81NZg_FSqLbmCT8mTG6_pYqCLcinKgJkLYt-8KUndxsc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5507" y="2091681"/>
            <a:ext cx="5449699" cy="3051831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2500298" y="785794"/>
            <a:ext cx="36804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 ulcéreuse</a:t>
            </a:r>
            <a:endParaRPr lang="fr-FR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Principaux signes fonctionnels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1743076"/>
            <a:ext cx="8229600" cy="3543312"/>
          </a:xfrm>
        </p:spPr>
        <p:txBody>
          <a:bodyPr>
            <a:normAutofit/>
          </a:bodyPr>
          <a:lstStyle/>
          <a:p>
            <a:pPr lvl="1"/>
            <a:r>
              <a:rPr lang="fr-FR" sz="3600" b="1" dirty="0" smtClean="0">
                <a:solidFill>
                  <a:srgbClr val="FF0000"/>
                </a:solidFill>
              </a:rPr>
              <a:t>Douleur de la colique néphrétique</a:t>
            </a:r>
            <a:r>
              <a:rPr lang="fr-FR" sz="3600" dirty="0" smtClean="0"/>
              <a:t>: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 lombaire haute,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unilatérale,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irradiant vers le bas et en avant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accompagnée de signes urinaires</a:t>
            </a:r>
          </a:p>
          <a:p>
            <a:pPr lvl="1"/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encrypted-tbn2.gstatic.com/images?q=tbn:ANd9GcTPg1MP3JBIRE6IYE5SXkGBE4W9v6PGf6eTBcW8tgV7kMQqt-Xd0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8885" y="1928802"/>
            <a:ext cx="4336255" cy="4278694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1142976" y="785794"/>
            <a:ext cx="6969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 de la colique néphrétique</a:t>
            </a:r>
            <a:endParaRPr lang="fr-FR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Principaux signes fonctionnels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fr-FR" sz="3600" b="1" dirty="0" smtClean="0">
                <a:solidFill>
                  <a:srgbClr val="FF0000"/>
                </a:solidFill>
              </a:rPr>
              <a:t>Douleur de la colique hépatique</a:t>
            </a:r>
            <a:r>
              <a:rPr lang="fr-FR" sz="3600" dirty="0" smtClean="0"/>
              <a:t>: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 épigastrique ou dans l’hypochondre droit,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irradiant dans l’épaule et l’omoplate droite,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à type de torsion,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violente entrainant une inhibition respiratoire</a:t>
            </a:r>
          </a:p>
          <a:p>
            <a:pPr lvl="1"/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encrypted-tbn2.gstatic.com/images?q=tbn:ANd9GcRPN3tIeyaM4FvLgZIkWm-6IxjvezN1ol0c3WEE-7bmq1hmKia9I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322744"/>
            <a:ext cx="6425220" cy="2711222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1248357" y="996719"/>
            <a:ext cx="6324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 de la colique hépatique</a:t>
            </a:r>
            <a:endParaRPr lang="fr-FR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Signes généraux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516888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fr-FR" dirty="0" smtClean="0"/>
              <a:t>Manifestations témoignant du retentissement de la maladie sur l’ensemble de l’organisme sans aucune caractéristique d’organe.</a:t>
            </a:r>
          </a:p>
          <a:p>
            <a:pPr lvl="1">
              <a:lnSpc>
                <a:spcPct val="110000"/>
              </a:lnSpc>
            </a:pPr>
            <a:r>
              <a:rPr lang="fr-FR" sz="3000" dirty="0" smtClean="0"/>
              <a:t>Fièvre</a:t>
            </a:r>
          </a:p>
          <a:p>
            <a:pPr lvl="1">
              <a:lnSpc>
                <a:spcPct val="110000"/>
              </a:lnSpc>
            </a:pPr>
            <a:r>
              <a:rPr lang="fr-FR" sz="3000" dirty="0" smtClean="0"/>
              <a:t>Fatigue ou asthénie</a:t>
            </a:r>
          </a:p>
          <a:p>
            <a:pPr lvl="1">
              <a:lnSpc>
                <a:spcPct val="110000"/>
              </a:lnSpc>
            </a:pPr>
            <a:r>
              <a:rPr lang="fr-FR" sz="3000" dirty="0" smtClean="0"/>
              <a:t>Anorexie </a:t>
            </a:r>
          </a:p>
          <a:p>
            <a:pPr lvl="1">
              <a:lnSpc>
                <a:spcPct val="110000"/>
              </a:lnSpc>
            </a:pPr>
            <a:r>
              <a:rPr lang="fr-FR" sz="3000" dirty="0" smtClean="0"/>
              <a:t>Amaigrissement </a:t>
            </a:r>
            <a:endParaRPr lang="fr-FR" dirty="0" smtClean="0"/>
          </a:p>
          <a:p>
            <a:pPr lvl="1"/>
            <a:endParaRPr lang="fr-FR" sz="1500" dirty="0" smtClean="0"/>
          </a:p>
          <a:p>
            <a:pPr algn="ctr">
              <a:buNone/>
            </a:pPr>
            <a:r>
              <a:rPr lang="fr-FR" b="1" dirty="0" smtClean="0">
                <a:solidFill>
                  <a:srgbClr val="FF0000"/>
                </a:solidFill>
              </a:rPr>
              <a:t>L’association asthénie, anorexie et amaigrissement définie l’altération de l’état général</a:t>
            </a:r>
            <a:endParaRPr lang="fr-F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Signes physiques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14514"/>
            <a:ext cx="8229600" cy="44720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 smtClean="0"/>
              <a:t>Signes constatés par le médecin lors de l’examen du patient (examen physique)</a:t>
            </a:r>
          </a:p>
          <a:p>
            <a:pPr>
              <a:lnSpc>
                <a:spcPct val="150000"/>
              </a:lnSpc>
            </a:pPr>
            <a:endParaRPr lang="fr-FR" sz="1200" dirty="0" smtClean="0"/>
          </a:p>
          <a:p>
            <a:pPr>
              <a:lnSpc>
                <a:spcPct val="150000"/>
              </a:lnSpc>
            </a:pPr>
            <a:r>
              <a:rPr lang="fr-FR" dirty="0" smtClean="0"/>
              <a:t>Sont classés en quatre familles selon les temps de l’examen physique: inspection, palpation, percussion et auscultation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>Introduction</a:t>
            </a:r>
            <a:br>
              <a:rPr lang="fr-FR" b="1" dirty="0" smtClean="0"/>
            </a:b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 sémiologie est l’étude des signes des maladies (</a:t>
            </a:r>
            <a:r>
              <a:rPr lang="fr-FR" sz="3600" b="1" dirty="0" smtClean="0">
                <a:solidFill>
                  <a:srgbClr val="C00000"/>
                </a:solidFill>
              </a:rPr>
              <a:t>signes cliniques</a:t>
            </a:r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).</a:t>
            </a:r>
          </a:p>
          <a:p>
            <a:endParaRPr lang="fr-FR" sz="105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Les signes cliniques sont classés selon </a:t>
            </a:r>
            <a:r>
              <a:rPr lang="fr-FR" sz="3600" b="1" dirty="0" smtClean="0">
                <a:solidFill>
                  <a:srgbClr val="C00000"/>
                </a:solidFill>
              </a:rPr>
              <a:t>trois rubriques:</a:t>
            </a:r>
          </a:p>
          <a:p>
            <a:pPr lvl="1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Signes fonctionnels (symptômes)</a:t>
            </a:r>
          </a:p>
          <a:p>
            <a:pPr lvl="1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Signes généraux</a:t>
            </a:r>
          </a:p>
          <a:p>
            <a:pPr lvl="1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Signes physiques</a:t>
            </a:r>
          </a:p>
          <a:p>
            <a:pPr lvl="1"/>
            <a:endParaRPr lang="fr-FR" sz="3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fr-FR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Signes physiques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b="1" dirty="0" smtClean="0">
                <a:solidFill>
                  <a:srgbClr val="FF0000"/>
                </a:solidFill>
              </a:rPr>
              <a:t>Inspection </a:t>
            </a:r>
          </a:p>
          <a:p>
            <a:pPr lvl="1">
              <a:lnSpc>
                <a:spcPct val="150000"/>
              </a:lnSpc>
            </a:pPr>
            <a:r>
              <a:rPr lang="fr-F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Anomalies des téguments</a:t>
            </a:r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pâleur, cyanose (</a:t>
            </a:r>
            <a:r>
              <a:rPr lang="fr-FR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kuanos</a:t>
            </a:r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bleu), ictère,  lésions cutanées</a:t>
            </a:r>
          </a:p>
          <a:p>
            <a:pPr lvl="1">
              <a:lnSpc>
                <a:spcPct val="150000"/>
              </a:lnSpc>
            </a:pPr>
            <a:r>
              <a:rPr lang="fr-FR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fr-FR" sz="3200" b="1" dirty="0" smtClean="0">
                <a:solidFill>
                  <a:schemeClr val="bg1">
                    <a:lumMod val="85000"/>
                  </a:schemeClr>
                </a:solidFill>
              </a:rPr>
              <a:t>Anomalies de la démarche</a:t>
            </a:r>
            <a:r>
              <a:rPr lang="fr-FR" sz="3200" dirty="0" smtClean="0">
                <a:solidFill>
                  <a:schemeClr val="bg1">
                    <a:lumMod val="85000"/>
                  </a:schemeClr>
                </a:solidFill>
              </a:rPr>
              <a:t>: troubles neurologiques ou musculaires</a:t>
            </a:r>
          </a:p>
          <a:p>
            <a:pPr lvl="1">
              <a:lnSpc>
                <a:spcPct val="150000"/>
              </a:lnSpc>
            </a:pP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encrypted-tbn1.gstatic.com/images?q=tbn:ANd9GcQ-Jr_jpwBXiBkK6gGFH5tuVvLlc7fflZrb3xiVlhD4SpBQliDXdLxXU5P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247777"/>
            <a:ext cx="1847850" cy="2466975"/>
          </a:xfrm>
          <a:prstGeom prst="rect">
            <a:avLst/>
          </a:prstGeom>
          <a:noFill/>
        </p:spPr>
      </p:pic>
      <p:pic>
        <p:nvPicPr>
          <p:cNvPr id="40964" name="Picture 4" descr="https://encrypted-tbn3.gstatic.com/images?q=tbn:ANd9GcQYoM7gysaqiFMYox-i1VmTBrxm6m7wRGpPhFry0MtoCOQakdy-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43048"/>
            <a:ext cx="2619375" cy="1743076"/>
          </a:xfrm>
          <a:prstGeom prst="rect">
            <a:avLst/>
          </a:prstGeom>
          <a:noFill/>
        </p:spPr>
      </p:pic>
      <p:pic>
        <p:nvPicPr>
          <p:cNvPr id="40966" name="Picture 6" descr="https://encrypted-tbn1.gstatic.com/images?q=tbn:ANd9GcRF80FZo10qOLK7s_-jsbOII95whGWSqbDgSaqJClaTiDlV0vdbxL_IaA1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429132"/>
            <a:ext cx="2500330" cy="1875248"/>
          </a:xfrm>
          <a:prstGeom prst="rect">
            <a:avLst/>
          </a:prstGeom>
          <a:noFill/>
        </p:spPr>
      </p:pic>
      <p:pic>
        <p:nvPicPr>
          <p:cNvPr id="40968" name="Picture 8" descr="https://encrypted-tbn1.gstatic.com/images?q=tbn:ANd9GcQGUCIKPidSOInqv3y_p7dhmi_48qc9gEeAfWyggUpXrBJ-Y1C9Z40vTro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99822" y="4429132"/>
            <a:ext cx="2634192" cy="1871663"/>
          </a:xfrm>
          <a:prstGeom prst="rect">
            <a:avLst/>
          </a:prstGeom>
          <a:noFill/>
        </p:spPr>
      </p:pic>
      <p:pic>
        <p:nvPicPr>
          <p:cNvPr id="40970" name="Picture 10" descr="https://encrypted-tbn1.gstatic.com/images?q=tbn:ANd9GcR7Ldb6OeSJMEEpK7et-rxKp3TEXghW6z4Wfa_LEWVqXNsvI22fxisiwPW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29" y="1295397"/>
            <a:ext cx="2466975" cy="1847851"/>
          </a:xfrm>
          <a:prstGeom prst="rect">
            <a:avLst/>
          </a:prstGeom>
          <a:noFill/>
        </p:spPr>
      </p:pic>
      <p:sp>
        <p:nvSpPr>
          <p:cNvPr id="40972" name="AutoShape 12" descr="data:image/jpeg;base64,/9j/4AAQSkZJRgABAQAAAQABAAD/2wCEAAkGBxQTEhITEhQUFBUXFRgWFRcUEhQVFBQUGBQXFxQUFBQYHCggGBolGxUVITEhJSkrLi4uFx8zODMsNygtLisBCgoKDg0OGhAQFywcHBwsLCwsLCwsLCwsLCwsLCwsLCwsLCwsLCwsLCwsLCwsLCwsLCwsLCw3NzcrLCwsLCsrK//AABEIALcBEwMBIgACEQEDEQH/xAAbAAACAwEBAQAAAAAAAAAAAAACAwABBAUGB//EADEQAAIBAwEHBAICAgIDAQAAAAABAgMRITEEEkFRYXGBkaGx8CLB0eEFMhPxQlKyI//EABgBAAMBAQAAAAAAAAAAAAAAAAABAgME/8QAHhEBAQACAwEBAQEAAAAAAAAAAAECEQMhMUESUSL/2gAMAwEAAhEDEQA/APoM37BW9yNFr+zidYKF835jo4F0nr3fyFJ4wEFMsXBIkSkvcol2JCWPUtsj4iCXJIhTWBmTOGr5oXGTux7eBc1jBNXKNyuDB8yUspdi3HPuMLi+HktP+QJ4yXFAVXGV7oapCG+PqXCePIJ0JgMZFfoVOSQU4kVgdAWnkKF7CFHHigWtPKInkj19xloVOK146f0WC2VfK7jA5IZSd1fmLlxKocvtwno+GJfIVJ4fcFsJMCqKP5XKa4dSb2WVKLb83AJLiW9EypPULcw0Bor8yE3LkGTEiN4BTGJEGGgvxV8OwynxJP7/AASAyHwLYueEG9Rha5dSkikhgjLgtU/BW8G2JkxnAOV95fc3BovRPIfHuv8AoqEckL+GweCnHN/Baw2RZKQGZFoXLQqD1AwrIEcN8n8jNL+BVR++oU4engwbVUebB0qjs76p/fgy14t8cE5Vphj22Uat0udjVSdzl7M7YOhQeoY1GcOkslWymFMGMima5LAcVhPsLWQ44XYIKOQFPV8iTk8MPGQEVxQywDWUMTGVBDVhTl8FxQM9AAb3uXSeS0vvMKnG28BjiQVNZIPadOZODTbu827LsaHLIEl7WJxIWZcjlawCZJoBo63uFYGIUtGUQrcCosGUxe9lPwAkMn1FX1JWnYyyr8xWtMcdxobL3tTN/wAvIOEr/sUouLVvaMqMsgS0sDTmP6nXRs3qU3y6EctfQC9v0GxIqrPQy/8ALd+S51E2k3zyc6rWSmraXJrfHB0N5bz4XV/0/wBCatRK5nq1bNeV7L+BU67lh6itVjg30paG2D+Dm7O8I2Up6e4RlnO22U8LsDRf4vuLbx4Cg8Fb7Z66XF/0PRnv98DoaIcKmWwDJ4JTdo5+5AmwKHN+pV/ct8Bc9YvqMQ2KsvQqpp5KjIK+n3gAQZ/YtsNBCqOBCOZBl2597+hTKpx173RZC0tlDGLmtHyYchg2/wCJbnkWnp2I37AIttASf3ySpw6MVKSfqC5FOqv/AC5P+jl1K63nfT9m/aZaNO3Dr1+TibZUy93Nycq6eLHZ1Cu97omdGlPHr8HF2WDVm/8Ao6kJ5Jhcs7av+X8U3yE0Np1T8FTqJxV9NNTmzq2krDyuiw49x3Kc8vtcNvHoYtlqXt6GhSurvt6aFSstarD/AJRbu6/Xyc/aNqTuorHubtrrvKavwOUqcr5ViLXZxzrsa2lqUVZtybXs3+hlHW7XYZT2dYfL/p/I6dHPZWEm5zw5Swa4PS31GWjfCt9Q/eKjmyPpPn1GQlw63M9GeV5QbvvR5Wf9BEU1ydzTTjhdDO9B0ZYKiaYpcO4M3ldwd6zBqeoUmi2hVgZzsXe8kiqS4oOnp5JwBvZAPR21uF1FyYb4eUBB3bkI13KDSmKEvkm7m/gCAVyACo+A6mzPq7Dqd0g2q+GvAMnr7lSd0yPtfj7FFIy7XX/HD7+hmp1Hup+/kKq7Sl+P4vnqjHOvjciut/5JtdeOPWhymr5fq8cP7MlZtvdVuLBm7pZ46AKe7i/TOtiW0x0ZSnizNFOpZJmZrdb4hU5q3qJGU21b1076Xx54mTaqNs9jRTlj2yKrtOOubjvhY3Vathl+Kt3Ojf8AFdjjbHO2Dp7O8NfeIY1jyTsmvHV9n2OfXTbZ1nHDxzMG1VldeNOg6147tSnZ9Mv4GxrprqhOy1laV9dE/kR/yZ/jD0A7hs+W02a757BTr8jIpb0WktL+lxWz1Gtb9SaPxHYpVbv75N0XozkUqqurc7fwdSD1Hi5s40a3CTtgVGS3rc0DKT9yts9NfUunr4KlqVTetuBRClwJFZvyAtmPfIy3EAa38FuOF4KaxYuOg0qlxXUK/wB8AX+QYvFwM9IgaXQhROTT4lQayiQ0v0LSzcyUpQzcYsoFrUqLAG3wuwuo8BbwtvX7rcasWOtGTwYU3He0fD9nTnG+NM8znyg02naz8smuvC9Mbtuv/wBr6JZXnyY913Tb74Nm0yf+sY5XuuYqlUVt1q17t35/WJvLqDjVjH/bPJ5YrevJcePcS6trpWd+LWhTe5OLT78sqwqX5dCqpJ3s8/D0fuK2raIuK03re9wqdVuKVzBUp2nf2DKljN+/HR2F315e52dmeWcrY9E/uDqUZJJPoh4OXku6ZW0kYd1N6ex06mE8cPJgTaWbpdirD470y11Fd1r16iNsqxi7pX6D9pScXZ+TN/joL8pPgreuCa6J5ulKrKyStZvznmXUq7qazr9uN2dKMnLhZ2/n7zMu01N5qOnG4rT9otkqO9uqPQU5+55pYaR3tmq/6+fgMWHNGtv8o/fupoxfyY3/ALxvz/X/AEbGaRzU1yvYGjdSfKS/+Xn59gIvKXcdKX5RtxbXt/QJooSSLnJWJJad/wBhOF9eoyMclZFSePvgFx5enAkZ3QwprCuRZLk8BOOANcplFwjdakAnLpyx7DHp1sZ926Xccm8GakqS9ibuoLzgvggC94kJXyuXVAxeV6DZOw4bLtKt63OdtU+CjZI6e25TadjmbRVutXf55irq4vGaoruLvd8c2S6GV3bawmsrqO3VZcn/ALdHxYFZqzu3fVCbkxq3TSWb50MNVWVn8m3Yn+Tbjey58fHQz7TK7voKq8ujac3b9h0aTbu9SbNFNxT4s3qDWbC1vtncjthp2VuTOlRVorT6zBRq+LnRof6rrf5Kxcme9n1JXTaMO1K900sGyGY26fDOftUnmK1yyqrinbmwTe8uV79i9kla8UtePKxcHuJ34oyPaWk7c+3AjbrvfR20Lds7oCpQje+W+HCwqnKUldrMWaKcbx3pa39rCK9OfKbVTjK2Udz/AB8vytz0OFSjeSO3sa/KLxx+BT1nzupuZ7Z/X7NMM3+8DMp/fJspKy9zVx1dCH4luN7d7hqGPvEBPKQ0nydvUMFxLceRRCjLQQpa98jk8ffJN3FufyAiU1hX5ZCcs9wU/gl8oQ0JKxA0QoOJSdrjXK6YuEtCU3lGSjEi3qSVlgFSADhHQOssXAuNjleCoNudtUjn7VPSyuuTOptFNtO3k5k+Kvjj3Irr47GSF3vWwuQqcLN2tjgaXTzjyZ5rXLsxbb/WSd02445h01f+SKDSa13mOo0MCLLLRWyp3XRnQrVXZIrZ9nsrjnDLXoDH9S0qhF8TqbP/AKq/27E0qX4x+9DZGOM8l8DxjLPLYNEc/am/9r/zk60Y3joZpU08YunxyVpXHnpxp0Jt7y5enguvmMb3ba4nQ2qqopqNsnL/AMhV3klxJrpxty0ZsW7acZau1lwE/wCRqtRtqkrX4qwylQTjd3v/AAJ2na1JPFnyFRr/AFuEbKrvC0O9sUbLx+zg/wCPWvc7+xrHsGLHnvbXKOPBsoyul2/Rmt8GqnT3VbkaRy01y/HqLpK7T5P+S0/xv91Ljj1+RkdVeAm7K/QqouHUKys15KSGXNcvXoFRkmkwJa+C3hb3DF7fIGukrp9yLh2Dire/qBBaiCbxA9woA5MdC463JwBUiDFWldfdS0xd9BjWgjSnK6+BlKX4oGkkG3kqETUdteVjmbVV3XdZvqdWrE51bZMk1vxZSesMU+IFaHk11KcrFRoXJbXNkp07+pupQwX/AMVr2H0lm3S45GOeeyacdUOpU+YyMRtOFvUemdyXSjw6F3wl4AvZjt3DGkFNAWVm+HEbR49xO0zsnYa8fXO22ldXti6z8mOpZS//ADXDv5N8ryjJd7HLlFwkldXs038k7duHmhzpyS3rrPDojNJbzu1Yvam0v9tbPt0K2SLk1cmq8x227HQ+TqbHDD7mbZaVvU6UIWXAeMcXJls2CzHuPm9RKWYvqOSyjRiZFWSuBZ445QyWcc9CaMZSm1Eu+CLS/grmSkvxz9yP6QXx8DaaxkCCz5wOj/QQUmDzJcvq9i6V7vlZW9w1H5LtkBtTsQJxLAOG/wB/sGMbMKxE/wCjJaLXuNm7RATySTvcAGnLOdGOqxuIirocuuvsOFTHlIVYtzdvkuLv5AE1afH6xSp2ujUlgXKOegHtnihtKmrl7oTwwFqbtrl3LqdxTeV90AtLqP5NKjgzqOvY0RWLjgqRjZ97CK+vf+x8+AquuHUKrG9uTtFbdTa59ji7XX3pRerXA7207OpX5mPZ9hW88cDOu3jzxk25+01HNebmr/H0sp8jWtjSZqobPbPUWk58k1qG0I6dzRHNu5Nnjqx0Yq8e5pI46tqzDtlFVV8DNnf4tlfSv9HTvddNQpvVkXEkJXGlcMoa2L3f0HJZQxVJZsNp6MVH/bwGnwAK3sFx1ADjrfoKCjsWRELS4ax34C6cvkNgWMGsSLyFNAx0v91DXEAtBSni/qBawUY6jIO7bT0ChIjKqqwjHKQSadhMJXV/Bd9B7LQ5gNcAr3I0FAZrRlbtwk+ZdPigPYWrPwNpPAtrQYpAVFT0FVY3HQ07gRXDiMSskY3aJKlqNcPyuW1lEr2VCjm3GxolT5cw4UvyT6WDqQHJ0m5dl0XrjR4/YawS2oM+AEKfEfs8bRS+5FWNHAqelVQLpaP0KiXF2QwJvQjkXHmLqcO4EdEBuzfEKX31CTAJYj5lRw33Ihg5MoU8FD2NOLSnhMNxIQxVQweq5BKViEA1XdhsSEHCqkrXBZZAC46FMhACQXAkZEIBpu+5dNakIBJbJc3oWQL4BJ46At6EIMBkWokIKm0vGhUHdEIP6lUFr3JTWexZAgSXDuOlLUhBwLeluhJaeCEGBw0RFkhBkGWngbGWF6kIA+CjHHyDBfJCASpRyUQgl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974" name="AutoShape 14" descr="data:image/jpeg;base64,/9j/4AAQSkZJRgABAQAAAQABAAD/2wCEAAkGBxQTEhITEhQUFBUXFRgWFRcUEhQVFBQUGBQXFxQUFBQYHCggGBolGxUVITEhJSkrLi4uFx8zODMsNygtLisBCgoKDg0OGhAQFywcHBwsLCwsLCwsLCwsLCwsLCwsLCwsLCwsLCwsLCwsLCwsLCwsLCwsLCw3NzcrLCwsLCsrK//AABEIALcBEwMBIgACEQEDEQH/xAAbAAACAwEBAQAAAAAAAAAAAAACAwABBAUGB//EADEQAAIBAwEHBAICAgIDAQAAAAABAgMRITEEEkFRYXGBkaGx8CLB0eEFMhPxQlKyI//EABgBAAMBAQAAAAAAAAAAAAAAAAABAgME/8QAHhEBAQACAwEBAQEAAAAAAAAAAAECEQMhMUESUSL/2gAMAwEAAhEDEQA/APoM37BW9yNFr+zidYKF835jo4F0nr3fyFJ4wEFMsXBIkSkvcol2JCWPUtsj4iCXJIhTWBmTOGr5oXGTux7eBc1jBNXKNyuDB8yUspdi3HPuMLi+HktP+QJ4yXFAVXGV7oapCG+PqXCePIJ0JgMZFfoVOSQU4kVgdAWnkKF7CFHHigWtPKInkj19xloVOK146f0WC2VfK7jA5IZSd1fmLlxKocvtwno+GJfIVJ4fcFsJMCqKP5XKa4dSb2WVKLb83AJLiW9EypPULcw0Bor8yE3LkGTEiN4BTGJEGGgvxV8OwynxJP7/AASAyHwLYueEG9Rha5dSkikhgjLgtU/BW8G2JkxnAOV95fc3BovRPIfHuv8AoqEckL+GweCnHN/Baw2RZKQGZFoXLQqD1AwrIEcN8n8jNL+BVR++oU4engwbVUebB0qjs76p/fgy14t8cE5Vphj22Uat0udjVSdzl7M7YOhQeoY1GcOkslWymFMGMima5LAcVhPsLWQ44XYIKOQFPV8iTk8MPGQEVxQywDWUMTGVBDVhTl8FxQM9AAb3uXSeS0vvMKnG28BjiQVNZIPadOZODTbu827LsaHLIEl7WJxIWZcjlawCZJoBo63uFYGIUtGUQrcCosGUxe9lPwAkMn1FX1JWnYyyr8xWtMcdxobL3tTN/wAvIOEr/sUouLVvaMqMsgS0sDTmP6nXRs3qU3y6EctfQC9v0GxIqrPQy/8ALd+S51E2k3zyc6rWSmraXJrfHB0N5bz4XV/0/wBCatRK5nq1bNeV7L+BU67lh6itVjg30paG2D+Dm7O8I2Up6e4RlnO22U8LsDRf4vuLbx4Cg8Fb7Z66XF/0PRnv98DoaIcKmWwDJ4JTdo5+5AmwKHN+pV/ct8Bc9YvqMQ2KsvQqpp5KjIK+n3gAQZ/YtsNBCqOBCOZBl2597+hTKpx173RZC0tlDGLmtHyYchg2/wCJbnkWnp2I37AIttASf3ySpw6MVKSfqC5FOqv/AC5P+jl1K63nfT9m/aZaNO3Dr1+TibZUy93Nycq6eLHZ1Cu97omdGlPHr8HF2WDVm/8Ao6kJ5Jhcs7av+X8U3yE0Np1T8FTqJxV9NNTmzq2krDyuiw49x3Kc8vtcNvHoYtlqXt6GhSurvt6aFSstarD/AJRbu6/Xyc/aNqTuorHubtrrvKavwOUqcr5ViLXZxzrsa2lqUVZtybXs3+hlHW7XYZT2dYfL/p/I6dHPZWEm5zw5Swa4PS31GWjfCt9Q/eKjmyPpPn1GQlw63M9GeV5QbvvR5Wf9BEU1ydzTTjhdDO9B0ZYKiaYpcO4M3ldwd6zBqeoUmi2hVgZzsXe8kiqS4oOnp5JwBvZAPR21uF1FyYb4eUBB3bkI13KDSmKEvkm7m/gCAVyACo+A6mzPq7Dqd0g2q+GvAMnr7lSd0yPtfj7FFIy7XX/HD7+hmp1Hup+/kKq7Sl+P4vnqjHOvjciut/5JtdeOPWhymr5fq8cP7MlZtvdVuLBm7pZ46AKe7i/TOtiW0x0ZSnizNFOpZJmZrdb4hU5q3qJGU21b1076Xx54mTaqNs9jRTlj2yKrtOOubjvhY3Vathl+Kt3Ojf8AFdjjbHO2Dp7O8NfeIY1jyTsmvHV9n2OfXTbZ1nHDxzMG1VldeNOg6147tSnZ9Mv4GxrprqhOy1laV9dE/kR/yZ/jD0A7hs+W02a757BTr8jIpb0WktL+lxWz1Gtb9SaPxHYpVbv75N0XozkUqqurc7fwdSD1Hi5s40a3CTtgVGS3rc0DKT9yts9NfUunr4KlqVTetuBRClwJFZvyAtmPfIy3EAa38FuOF4KaxYuOg0qlxXUK/wB8AX+QYvFwM9IgaXQhROTT4lQayiQ0v0LSzcyUpQzcYsoFrUqLAG3wuwuo8BbwtvX7rcasWOtGTwYU3He0fD9nTnG+NM8znyg02naz8smuvC9Mbtuv/wBr6JZXnyY913Tb74Nm0yf+sY5XuuYqlUVt1q17t35/WJvLqDjVjH/bPJ5YrevJcePcS6trpWd+LWhTe5OLT78sqwqX5dCqpJ3s8/D0fuK2raIuK03re9wqdVuKVzBUp2nf2DKljN+/HR2F315e52dmeWcrY9E/uDqUZJJPoh4OXku6ZW0kYd1N6ex06mE8cPJgTaWbpdirD470y11Fd1r16iNsqxi7pX6D9pScXZ+TN/joL8pPgreuCa6J5ulKrKyStZvznmXUq7qazr9uN2dKMnLhZ2/n7zMu01N5qOnG4rT9otkqO9uqPQU5+55pYaR3tmq/6+fgMWHNGtv8o/fupoxfyY3/ALxvz/X/AEbGaRzU1yvYGjdSfKS/+Xn59gIvKXcdKX5RtxbXt/QJooSSLnJWJJad/wBhOF9eoyMclZFSePvgFx5enAkZ3QwprCuRZLk8BOOANcplFwjdakAnLpyx7DHp1sZ926Xccm8GakqS9ibuoLzgvggC94kJXyuXVAxeV6DZOw4bLtKt63OdtU+CjZI6e25TadjmbRVutXf55irq4vGaoruLvd8c2S6GV3bawmsrqO3VZcn/ALdHxYFZqzu3fVCbkxq3TSWb50MNVWVn8m3Yn+Tbjey58fHQz7TK7voKq8ujac3b9h0aTbu9SbNFNxT4s3qDWbC1vtncjthp2VuTOlRVorT6zBRq+LnRof6rrf5Kxcme9n1JXTaMO1K900sGyGY26fDOftUnmK1yyqrinbmwTe8uV79i9kla8UtePKxcHuJ34oyPaWk7c+3AjbrvfR20Lds7oCpQje+W+HCwqnKUldrMWaKcbx3pa39rCK9OfKbVTjK2Udz/AB8vytz0OFSjeSO3sa/KLxx+BT1nzupuZ7Z/X7NMM3+8DMp/fJspKy9zVx1dCH4luN7d7hqGPvEBPKQ0nydvUMFxLceRRCjLQQpa98jk8ffJN3FufyAiU1hX5ZCcs9wU/gl8oQ0JKxA0QoOJSdrjXK6YuEtCU3lGSjEi3qSVlgFSADhHQOssXAuNjleCoNudtUjn7VPSyuuTOptFNtO3k5k+Kvjj3Irr47GSF3vWwuQqcLN2tjgaXTzjyZ5rXLsxbb/WSd02445h01f+SKDSa13mOo0MCLLLRWyp3XRnQrVXZIrZ9nsrjnDLXoDH9S0qhF8TqbP/AKq/27E0qX4x+9DZGOM8l8DxjLPLYNEc/am/9r/zk60Y3joZpU08YunxyVpXHnpxp0Jt7y5enguvmMb3ba4nQ2qqopqNsnL/AMhV3klxJrpxty0ZsW7acZau1lwE/wCRqtRtqkrX4qwylQTjd3v/AAJ2na1JPFnyFRr/AFuEbKrvC0O9sUbLx+zg/wCPWvc7+xrHsGLHnvbXKOPBsoyul2/Rmt8GqnT3VbkaRy01y/HqLpK7T5P+S0/xv91Ljj1+RkdVeAm7K/QqouHUKys15KSGXNcvXoFRkmkwJa+C3hb3DF7fIGukrp9yLh2Dire/qBBaiCbxA9woA5MdC463JwBUiDFWldfdS0xd9BjWgjSnK6+BlKX4oGkkG3kqETUdteVjmbVV3XdZvqdWrE51bZMk1vxZSesMU+IFaHk11KcrFRoXJbXNkp07+pupQwX/AMVr2H0lm3S45GOeeyacdUOpU+YyMRtOFvUemdyXSjw6F3wl4AvZjt3DGkFNAWVm+HEbR49xO0zsnYa8fXO22ldXti6z8mOpZS//ADXDv5N8ryjJd7HLlFwkldXs038k7duHmhzpyS3rrPDojNJbzu1Yvam0v9tbPt0K2SLk1cmq8x227HQ+TqbHDD7mbZaVvU6UIWXAeMcXJls2CzHuPm9RKWYvqOSyjRiZFWSuBZ445QyWcc9CaMZSm1Eu+CLS/grmSkvxz9yP6QXx8DaaxkCCz5wOj/QQUmDzJcvq9i6V7vlZW9w1H5LtkBtTsQJxLAOG/wB/sGMbMKxE/wCjJaLXuNm7RATySTvcAGnLOdGOqxuIirocuuvsOFTHlIVYtzdvkuLv5AE1afH6xSp2ujUlgXKOegHtnihtKmrl7oTwwFqbtrl3LqdxTeV90AtLqP5NKjgzqOvY0RWLjgqRjZ97CK+vf+x8+AquuHUKrG9uTtFbdTa59ji7XX3pRerXA7207OpX5mPZ9hW88cDOu3jzxk25+01HNebmr/H0sp8jWtjSZqobPbPUWk58k1qG0I6dzRHNu5Nnjqx0Yq8e5pI46tqzDtlFVV8DNnf4tlfSv9HTvddNQpvVkXEkJXGlcMoa2L3f0HJZQxVJZsNp6MVH/bwGnwAK3sFx1ADjrfoKCjsWRELS4ax34C6cvkNgWMGsSLyFNAx0v91DXEAtBSni/qBawUY6jIO7bT0ChIjKqqwjHKQSadhMJXV/Bd9B7LQ5gNcAr3I0FAZrRlbtwk+ZdPigPYWrPwNpPAtrQYpAVFT0FVY3HQ07gRXDiMSskY3aJKlqNcPyuW1lEr2VCjm3GxolT5cw4UvyT6WDqQHJ0m5dl0XrjR4/YawS2oM+AEKfEfs8bRS+5FWNHAqelVQLpaP0KiXF2QwJvQjkXHmLqcO4EdEBuzfEKX31CTAJYj5lRw33Ihg5MoU8FD2NOLSnhMNxIQxVQweq5BKViEA1XdhsSEHCqkrXBZZAC46FMhACQXAkZEIBpu+5dNakIBJbJc3oWQL4BJ46At6EIMBkWokIKm0vGhUHdEIP6lUFr3JTWexZAgSXDuOlLUhBwLeluhJaeCEGBw0RFkhBkGWngbGWF6kIA+CjHHyDBfJCASpRyUQgl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976" name="AutoShape 16" descr="data:image/jpeg;base64,/9j/4AAQSkZJRgABAQAAAQABAAD/2wCEAAkGBxQTEhITEhQUFBUXFRgWFRcUEhQVFBQUGBQXFxQUFBQYHCggGBolGxUVITEhJSkrLi4uFx8zODMsNygtLisBCgoKDg0OGhAQFywcHBwsLCwsLCwsLCwsLCwsLCwsLCwsLCwsLCwsLCwsLCwsLCwsLCwsLCw3NzcrLCwsLCsrK//AABEIALcBEwMBIgACEQEDEQH/xAAbAAACAwEBAQAAAAAAAAAAAAACAwABBAUGB//EADEQAAIBAwEHBAICAgIDAQAAAAABAgMRITEEEkFRYXGBkaGx8CLB0eEFMhPxQlKyI//EABgBAAMBAQAAAAAAAAAAAAAAAAABAgME/8QAHhEBAQACAwEBAQEAAAAAAAAAAAECEQMhMUESUSL/2gAMAwEAAhEDEQA/APoM37BW9yNFr+zidYKF835jo4F0nr3fyFJ4wEFMsXBIkSkvcol2JCWPUtsj4iCXJIhTWBmTOGr5oXGTux7eBc1jBNXKNyuDB8yUspdi3HPuMLi+HktP+QJ4yXFAVXGV7oapCG+PqXCePIJ0JgMZFfoVOSQU4kVgdAWnkKF7CFHHigWtPKInkj19xloVOK146f0WC2VfK7jA5IZSd1fmLlxKocvtwno+GJfIVJ4fcFsJMCqKP5XKa4dSb2WVKLb83AJLiW9EypPULcw0Bor8yE3LkGTEiN4BTGJEGGgvxV8OwynxJP7/AASAyHwLYueEG9Rha5dSkikhgjLgtU/BW8G2JkxnAOV95fc3BovRPIfHuv8AoqEckL+GweCnHN/Baw2RZKQGZFoXLQqD1AwrIEcN8n8jNL+BVR++oU4engwbVUebB0qjs76p/fgy14t8cE5Vphj22Uat0udjVSdzl7M7YOhQeoY1GcOkslWymFMGMima5LAcVhPsLWQ44XYIKOQFPV8iTk8MPGQEVxQywDWUMTGVBDVhTl8FxQM9AAb3uXSeS0vvMKnG28BjiQVNZIPadOZODTbu827LsaHLIEl7WJxIWZcjlawCZJoBo63uFYGIUtGUQrcCosGUxe9lPwAkMn1FX1JWnYyyr8xWtMcdxobL3tTN/wAvIOEr/sUouLVvaMqMsgS0sDTmP6nXRs3qU3y6EctfQC9v0GxIqrPQy/8ALd+S51E2k3zyc6rWSmraXJrfHB0N5bz4XV/0/wBCatRK5nq1bNeV7L+BU67lh6itVjg30paG2D+Dm7O8I2Up6e4RlnO22U8LsDRf4vuLbx4Cg8Fb7Z66XF/0PRnv98DoaIcKmWwDJ4JTdo5+5AmwKHN+pV/ct8Bc9YvqMQ2KsvQqpp5KjIK+n3gAQZ/YtsNBCqOBCOZBl2597+hTKpx173RZC0tlDGLmtHyYchg2/wCJbnkWnp2I37AIttASf3ySpw6MVKSfqC5FOqv/AC5P+jl1K63nfT9m/aZaNO3Dr1+TibZUy93Nycq6eLHZ1Cu97omdGlPHr8HF2WDVm/8Ao6kJ5Jhcs7av+X8U3yE0Np1T8FTqJxV9NNTmzq2krDyuiw49x3Kc8vtcNvHoYtlqXt6GhSurvt6aFSstarD/AJRbu6/Xyc/aNqTuorHubtrrvKavwOUqcr5ViLXZxzrsa2lqUVZtybXs3+hlHW7XYZT2dYfL/p/I6dHPZWEm5zw5Swa4PS31GWjfCt9Q/eKjmyPpPn1GQlw63M9GeV5QbvvR5Wf9BEU1ydzTTjhdDO9B0ZYKiaYpcO4M3ldwd6zBqeoUmi2hVgZzsXe8kiqS4oOnp5JwBvZAPR21uF1FyYb4eUBB3bkI13KDSmKEvkm7m/gCAVyACo+A6mzPq7Dqd0g2q+GvAMnr7lSd0yPtfj7FFIy7XX/HD7+hmp1Hup+/kKq7Sl+P4vnqjHOvjciut/5JtdeOPWhymr5fq8cP7MlZtvdVuLBm7pZ46AKe7i/TOtiW0x0ZSnizNFOpZJmZrdb4hU5q3qJGU21b1076Xx54mTaqNs9jRTlj2yKrtOOubjvhY3Vathl+Kt3Ojf8AFdjjbHO2Dp7O8NfeIY1jyTsmvHV9n2OfXTbZ1nHDxzMG1VldeNOg6147tSnZ9Mv4GxrprqhOy1laV9dE/kR/yZ/jD0A7hs+W02a757BTr8jIpb0WktL+lxWz1Gtb9SaPxHYpVbv75N0XozkUqqurc7fwdSD1Hi5s40a3CTtgVGS3rc0DKT9yts9NfUunr4KlqVTetuBRClwJFZvyAtmPfIy3EAa38FuOF4KaxYuOg0qlxXUK/wB8AX+QYvFwM9IgaXQhROTT4lQayiQ0v0LSzcyUpQzcYsoFrUqLAG3wuwuo8BbwtvX7rcasWOtGTwYU3He0fD9nTnG+NM8znyg02naz8smuvC9Mbtuv/wBr6JZXnyY913Tb74Nm0yf+sY5XuuYqlUVt1q17t35/WJvLqDjVjH/bPJ5YrevJcePcS6trpWd+LWhTe5OLT78sqwqX5dCqpJ3s8/D0fuK2raIuK03re9wqdVuKVzBUp2nf2DKljN+/HR2F315e52dmeWcrY9E/uDqUZJJPoh4OXku6ZW0kYd1N6ex06mE8cPJgTaWbpdirD470y11Fd1r16iNsqxi7pX6D9pScXZ+TN/joL8pPgreuCa6J5ulKrKyStZvznmXUq7qazr9uN2dKMnLhZ2/n7zMu01N5qOnG4rT9otkqO9uqPQU5+55pYaR3tmq/6+fgMWHNGtv8o/fupoxfyY3/ALxvz/X/AEbGaRzU1yvYGjdSfKS/+Xn59gIvKXcdKX5RtxbXt/QJooSSLnJWJJad/wBhOF9eoyMclZFSePvgFx5enAkZ3QwprCuRZLk8BOOANcplFwjdakAnLpyx7DHp1sZ926Xccm8GakqS9ibuoLzgvggC94kJXyuXVAxeV6DZOw4bLtKt63OdtU+CjZI6e25TadjmbRVutXf55irq4vGaoruLvd8c2S6GV3bawmsrqO3VZcn/ALdHxYFZqzu3fVCbkxq3TSWb50MNVWVn8m3Yn+Tbjey58fHQz7TK7voKq8ujac3b9h0aTbu9SbNFNxT4s3qDWbC1vtncjthp2VuTOlRVorT6zBRq+LnRof6rrf5Kxcme9n1JXTaMO1K900sGyGY26fDOftUnmK1yyqrinbmwTe8uV79i9kla8UtePKxcHuJ34oyPaWk7c+3AjbrvfR20Lds7oCpQje+W+HCwqnKUldrMWaKcbx3pa39rCK9OfKbVTjK2Udz/AB8vytz0OFSjeSO3sa/KLxx+BT1nzupuZ7Z/X7NMM3+8DMp/fJspKy9zVx1dCH4luN7d7hqGPvEBPKQ0nydvUMFxLceRRCjLQQpa98jk8ffJN3FufyAiU1hX5ZCcs9wU/gl8oQ0JKxA0QoOJSdrjXK6YuEtCU3lGSjEi3qSVlgFSADhHQOssXAuNjleCoNudtUjn7VPSyuuTOptFNtO3k5k+Kvjj3Irr47GSF3vWwuQqcLN2tjgaXTzjyZ5rXLsxbb/WSd02445h01f+SKDSa13mOo0MCLLLRWyp3XRnQrVXZIrZ9nsrjnDLXoDH9S0qhF8TqbP/AKq/27E0qX4x+9DZGOM8l8DxjLPLYNEc/am/9r/zk60Y3joZpU08YunxyVpXHnpxp0Jt7y5enguvmMb3ba4nQ2qqopqNsnL/AMhV3klxJrpxty0ZsW7acZau1lwE/wCRqtRtqkrX4qwylQTjd3v/AAJ2na1JPFnyFRr/AFuEbKrvC0O9sUbLx+zg/wCPWvc7+xrHsGLHnvbXKOPBsoyul2/Rmt8GqnT3VbkaRy01y/HqLpK7T5P+S0/xv91Ljj1+RkdVeAm7K/QqouHUKys15KSGXNcvXoFRkmkwJa+C3hb3DF7fIGukrp9yLh2Dire/qBBaiCbxA9woA5MdC463JwBUiDFWldfdS0xd9BjWgjSnK6+BlKX4oGkkG3kqETUdteVjmbVV3XdZvqdWrE51bZMk1vxZSesMU+IFaHk11KcrFRoXJbXNkp07+pupQwX/AMVr2H0lm3S45GOeeyacdUOpU+YyMRtOFvUemdyXSjw6F3wl4AvZjt3DGkFNAWVm+HEbR49xO0zsnYa8fXO22ldXti6z8mOpZS//ADXDv5N8ryjJd7HLlFwkldXs038k7duHmhzpyS3rrPDojNJbzu1Yvam0v9tbPt0K2SLk1cmq8x227HQ+TqbHDD7mbZaVvU6UIWXAeMcXJls2CzHuPm9RKWYvqOSyjRiZFWSuBZ445QyWcc9CaMZSm1Eu+CLS/grmSkvxz9yP6QXx8DaaxkCCz5wOj/QQUmDzJcvq9i6V7vlZW9w1H5LtkBtTsQJxLAOG/wB/sGMbMKxE/wCjJaLXuNm7RATySTvcAGnLOdGOqxuIirocuuvsOFTHlIVYtzdvkuLv5AE1afH6xSp2ujUlgXKOegHtnihtKmrl7oTwwFqbtrl3LqdxTeV90AtLqP5NKjgzqOvY0RWLjgqRjZ97CK+vf+x8+AquuHUKrG9uTtFbdTa59ji7XX3pRerXA7207OpX5mPZ9hW88cDOu3jzxk25+01HNebmr/H0sp8jWtjSZqobPbPUWk58k1qG0I6dzRHNu5Nnjqx0Yq8e5pI46tqzDtlFVV8DNnf4tlfSv9HTvddNQpvVkXEkJXGlcMoa2L3f0HJZQxVJZsNp6MVH/bwGnwAK3sFx1ADjrfoKCjsWRELS4ax34C6cvkNgWMGsSLyFNAx0v91DXEAtBSni/qBawUY6jIO7bT0ChIjKqqwjHKQSadhMJXV/Bd9B7LQ5gNcAr3I0FAZrRlbtwk+ZdPigPYWrPwNpPAtrQYpAVFT0FVY3HQ07gRXDiMSskY3aJKlqNcPyuW1lEr2VCjm3GxolT5cw4UvyT6WDqQHJ0m5dl0XrjR4/YawS2oM+AEKfEfs8bRS+5FWNHAqelVQLpaP0KiXF2QwJvQjkXHmLqcO4EdEBuzfEKX31CTAJYj5lRw33Ihg5MoU8FD2NOLSnhMNxIQxVQweq5BKViEA1XdhsSEHCqkrXBZZAC46FMhACQXAkZEIBpu+5dNakIBJbJc3oWQL4BJ46At6EIMBkWokIKm0vGhUHdEIP6lUFr3JTWexZAgSXDuOlLUhBwLeluhJaeCEGBw0RFkhBkGWngbGWF6kIA+CjHHyDBfJCASpRyUQgl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978" name="AutoShape 18" descr="data:image/jpeg;base64,/9j/4AAQSkZJRgABAQAAAQABAAD/2wCEAAkGBxQTEhITEhQUFBUXFRgWFRcUEhQVFBQUGBQXFxQUFBQYHCggGBolGxUVITEhJSkrLi4uFx8zODMsNygtLisBCgoKDg0OGhAQFywcHBwsLCwsLCwsLCwsLCwsLCwsLCwsLCwsLCwsLCwsLCwsLCwsLCwsLCw3NzcrLCwsLCsrK//AABEIALcBEwMBIgACEQEDEQH/xAAbAAACAwEBAQAAAAAAAAAAAAACAwABBAUGB//EADEQAAIBAwEHBAICAgIDAQAAAAABAgMRITEEEkFRYXGBkaGx8CLB0eEFMhPxQlKyI//EABgBAAMBAQAAAAAAAAAAAAAAAAABAgME/8QAHhEBAQACAwEBAQEAAAAAAAAAAAECEQMhMUESUSL/2gAMAwEAAhEDEQA/APoM37BW9yNFr+zidYKF835jo4F0nr3fyFJ4wEFMsXBIkSkvcol2JCWPUtsj4iCXJIhTWBmTOGr5oXGTux7eBc1jBNXKNyuDB8yUspdi3HPuMLi+HktP+QJ4yXFAVXGV7oapCG+PqXCePIJ0JgMZFfoVOSQU4kVgdAWnkKF7CFHHigWtPKInkj19xloVOK146f0WC2VfK7jA5IZSd1fmLlxKocvtwno+GJfIVJ4fcFsJMCqKP5XKa4dSb2WVKLb83AJLiW9EypPULcw0Bor8yE3LkGTEiN4BTGJEGGgvxV8OwynxJP7/AASAyHwLYueEG9Rha5dSkikhgjLgtU/BW8G2JkxnAOV95fc3BovRPIfHuv8AoqEckL+GweCnHN/Baw2RZKQGZFoXLQqD1AwrIEcN8n8jNL+BVR++oU4engwbVUebB0qjs76p/fgy14t8cE5Vphj22Uat0udjVSdzl7M7YOhQeoY1GcOkslWymFMGMima5LAcVhPsLWQ44XYIKOQFPV8iTk8MPGQEVxQywDWUMTGVBDVhTl8FxQM9AAb3uXSeS0vvMKnG28BjiQVNZIPadOZODTbu827LsaHLIEl7WJxIWZcjlawCZJoBo63uFYGIUtGUQrcCosGUxe9lPwAkMn1FX1JWnYyyr8xWtMcdxobL3tTN/wAvIOEr/sUouLVvaMqMsgS0sDTmP6nXRs3qU3y6EctfQC9v0GxIqrPQy/8ALd+S51E2k3zyc6rWSmraXJrfHB0N5bz4XV/0/wBCatRK5nq1bNeV7L+BU67lh6itVjg30paG2D+Dm7O8I2Up6e4RlnO22U8LsDRf4vuLbx4Cg8Fb7Z66XF/0PRnv98DoaIcKmWwDJ4JTdo5+5AmwKHN+pV/ct8Bc9YvqMQ2KsvQqpp5KjIK+n3gAQZ/YtsNBCqOBCOZBl2597+hTKpx173RZC0tlDGLmtHyYchg2/wCJbnkWnp2I37AIttASf3ySpw6MVKSfqC5FOqv/AC5P+jl1K63nfT9m/aZaNO3Dr1+TibZUy93Nycq6eLHZ1Cu97omdGlPHr8HF2WDVm/8Ao6kJ5Jhcs7av+X8U3yE0Np1T8FTqJxV9NNTmzq2krDyuiw49x3Kc8vtcNvHoYtlqXt6GhSurvt6aFSstarD/AJRbu6/Xyc/aNqTuorHubtrrvKavwOUqcr5ViLXZxzrsa2lqUVZtybXs3+hlHW7XYZT2dYfL/p/I6dHPZWEm5zw5Swa4PS31GWjfCt9Q/eKjmyPpPn1GQlw63M9GeV5QbvvR5Wf9BEU1ydzTTjhdDO9B0ZYKiaYpcO4M3ldwd6zBqeoUmi2hVgZzsXe8kiqS4oOnp5JwBvZAPR21uF1FyYb4eUBB3bkI13KDSmKEvkm7m/gCAVyACo+A6mzPq7Dqd0g2q+GvAMnr7lSd0yPtfj7FFIy7XX/HD7+hmp1Hup+/kKq7Sl+P4vnqjHOvjciut/5JtdeOPWhymr5fq8cP7MlZtvdVuLBm7pZ46AKe7i/TOtiW0x0ZSnizNFOpZJmZrdb4hU5q3qJGU21b1076Xx54mTaqNs9jRTlj2yKrtOOubjvhY3Vathl+Kt3Ojf8AFdjjbHO2Dp7O8NfeIY1jyTsmvHV9n2OfXTbZ1nHDxzMG1VldeNOg6147tSnZ9Mv4GxrprqhOy1laV9dE/kR/yZ/jD0A7hs+W02a757BTr8jIpb0WktL+lxWz1Gtb9SaPxHYpVbv75N0XozkUqqurc7fwdSD1Hi5s40a3CTtgVGS3rc0DKT9yts9NfUunr4KlqVTetuBRClwJFZvyAtmPfIy3EAa38FuOF4KaxYuOg0qlxXUK/wB8AX+QYvFwM9IgaXQhROTT4lQayiQ0v0LSzcyUpQzcYsoFrUqLAG3wuwuo8BbwtvX7rcasWOtGTwYU3He0fD9nTnG+NM8znyg02naz8smuvC9Mbtuv/wBr6JZXnyY913Tb74Nm0yf+sY5XuuYqlUVt1q17t35/WJvLqDjVjH/bPJ5YrevJcePcS6trpWd+LWhTe5OLT78sqwqX5dCqpJ3s8/D0fuK2raIuK03re9wqdVuKVzBUp2nf2DKljN+/HR2F315e52dmeWcrY9E/uDqUZJJPoh4OXku6ZW0kYd1N6ex06mE8cPJgTaWbpdirD470y11Fd1r16iNsqxi7pX6D9pScXZ+TN/joL8pPgreuCa6J5ulKrKyStZvznmXUq7qazr9uN2dKMnLhZ2/n7zMu01N5qOnG4rT9otkqO9uqPQU5+55pYaR3tmq/6+fgMWHNGtv8o/fupoxfyY3/ALxvz/X/AEbGaRzU1yvYGjdSfKS/+Xn59gIvKXcdKX5RtxbXt/QJooSSLnJWJJad/wBhOF9eoyMclZFSePvgFx5enAkZ3QwprCuRZLk8BOOANcplFwjdakAnLpyx7DHp1sZ926Xccm8GakqS9ibuoLzgvggC94kJXyuXVAxeV6DZOw4bLtKt63OdtU+CjZI6e25TadjmbRVutXf55irq4vGaoruLvd8c2S6GV3bawmsrqO3VZcn/ALdHxYFZqzu3fVCbkxq3TSWb50MNVWVn8m3Yn+Tbjey58fHQz7TK7voKq8ujac3b9h0aTbu9SbNFNxT4s3qDWbC1vtncjthp2VuTOlRVorT6zBRq+LnRof6rrf5Kxcme9n1JXTaMO1K900sGyGY26fDOftUnmK1yyqrinbmwTe8uV79i9kla8UtePKxcHuJ34oyPaWk7c+3AjbrvfR20Lds7oCpQje+W+HCwqnKUldrMWaKcbx3pa39rCK9OfKbVTjK2Udz/AB8vytz0OFSjeSO3sa/KLxx+BT1nzupuZ7Z/X7NMM3+8DMp/fJspKy9zVx1dCH4luN7d7hqGPvEBPKQ0nydvUMFxLceRRCjLQQpa98jk8ffJN3FufyAiU1hX5ZCcs9wU/gl8oQ0JKxA0QoOJSdrjXK6YuEtCU3lGSjEi3qSVlgFSADhHQOssXAuNjleCoNudtUjn7VPSyuuTOptFNtO3k5k+Kvjj3Irr47GSF3vWwuQqcLN2tjgaXTzjyZ5rXLsxbb/WSd02445h01f+SKDSa13mOo0MCLLLRWyp3XRnQrVXZIrZ9nsrjnDLXoDH9S0qhF8TqbP/AKq/27E0qX4x+9DZGOM8l8DxjLPLYNEc/am/9r/zk60Y3joZpU08YunxyVpXHnpxp0Jt7y5enguvmMb3ba4nQ2qqopqNsnL/AMhV3klxJrpxty0ZsW7acZau1lwE/wCRqtRtqkrX4qwylQTjd3v/AAJ2na1JPFnyFRr/AFuEbKrvC0O9sUbLx+zg/wCPWvc7+xrHsGLHnvbXKOPBsoyul2/Rmt8GqnT3VbkaRy01y/HqLpK7T5P+S0/xv91Ljj1+RkdVeAm7K/QqouHUKys15KSGXNcvXoFRkmkwJa+C3hb3DF7fIGukrp9yLh2Dire/qBBaiCbxA9woA5MdC463JwBUiDFWldfdS0xd9BjWgjSnK6+BlKX4oGkkG3kqETUdteVjmbVV3XdZvqdWrE51bZMk1vxZSesMU+IFaHk11KcrFRoXJbXNkp07+pupQwX/AMVr2H0lm3S45GOeeyacdUOpU+YyMRtOFvUemdyXSjw6F3wl4AvZjt3DGkFNAWVm+HEbR49xO0zsnYa8fXO22ldXti6z8mOpZS//ADXDv5N8ryjJd7HLlFwkldXs038k7duHmhzpyS3rrPDojNJbzu1Yvam0v9tbPt0K2SLk1cmq8x227HQ+TqbHDD7mbZaVvU6UIWXAeMcXJls2CzHuPm9RKWYvqOSyjRiZFWSuBZ445QyWcc9CaMZSm1Eu+CLS/grmSkvxz9yP6QXx8DaaxkCCz5wOj/QQUmDzJcvq9i6V7vlZW9w1H5LtkBtTsQJxLAOG/wB/sGMbMKxE/wCjJaLXuNm7RATySTvcAGnLOdGOqxuIirocuuvsOFTHlIVYtzdvkuLv5AE1afH6xSp2ujUlgXKOegHtnihtKmrl7oTwwFqbtrl3LqdxTeV90AtLqP5NKjgzqOvY0RWLjgqRjZ97CK+vf+x8+AquuHUKrG9uTtFbdTa59ji7XX3pRerXA7207OpX5mPZ9hW88cDOu3jzxk25+01HNebmr/H0sp8jWtjSZqobPbPUWk58k1qG0I6dzRHNu5Nnjqx0Yq8e5pI46tqzDtlFVV8DNnf4tlfSv9HTvddNQpvVkXEkJXGlcMoa2L3f0HJZQxVJZsNp6MVH/bwGnwAK3sFx1ADjrfoKCjsWRELS4ax34C6cvkNgWMGsSLyFNAx0v91DXEAtBSni/qBawUY6jIO7bT0ChIjKqqwjHKQSadhMJXV/Bd9B7LQ5gNcAr3I0FAZrRlbtwk+ZdPigPYWrPwNpPAtrQYpAVFT0FVY3HQ07gRXDiMSskY3aJKlqNcPyuW1lEr2VCjm3GxolT5cw4UvyT6WDqQHJ0m5dl0XrjR4/YawS2oM+AEKfEfs8bRS+5FWNHAqelVQLpaP0KiXF2QwJvQjkXHmLqcO4EdEBuzfEKX31CTAJYj5lRw33Ihg5MoU8FD2NOLSnhMNxIQxVQweq5BKViEA1XdhsSEHCqkrXBZZAC46FMhACQXAkZEIBpu+5dNakIBJbJc3oWQL4BJ46At6EIMBkWokIKm0vGhUHdEIP6lUFr3JTWexZAgSXDuOlLUhBwLeluhJaeCEGBw0RFkhBkGWngbGWF6kIA+CjHHyDBfJCASpRyUQgl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0980" name="Picture 20" descr="https://encrypted-tbn0.gstatic.com/images?q=tbn:ANd9GcQ7k_jftk79wKd6smj3S3ao0VDh145df7OLNow2gOlDijbRJMyoeQ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3228984"/>
            <a:ext cx="3086100" cy="1485900"/>
          </a:xfrm>
          <a:prstGeom prst="rect">
            <a:avLst/>
          </a:prstGeom>
          <a:noFill/>
        </p:spPr>
      </p:pic>
      <p:pic>
        <p:nvPicPr>
          <p:cNvPr id="40982" name="Picture 22" descr="https://encrypted-tbn3.gstatic.com/images?q=tbn:ANd9GcTtmH4ieiug81p4xsty8jZEglFcotOMpW0ZHlFLq6RxOks4Zn0m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74" y="4833959"/>
            <a:ext cx="2524125" cy="1809751"/>
          </a:xfrm>
          <a:prstGeom prst="rect">
            <a:avLst/>
          </a:prstGeom>
          <a:noFill/>
        </p:spPr>
      </p:pic>
      <p:sp>
        <p:nvSpPr>
          <p:cNvPr id="13" name="ZoneTexte 12"/>
          <p:cNvSpPr txBox="1"/>
          <p:nvPr/>
        </p:nvSpPr>
        <p:spPr>
          <a:xfrm>
            <a:off x="6150111" y="642918"/>
            <a:ext cx="2779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Lésions cutanées </a:t>
            </a:r>
            <a:endParaRPr lang="fr-FR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2053447" y="3763036"/>
            <a:ext cx="1589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Cyanose  </a:t>
            </a:r>
            <a:endParaRPr lang="fr-FR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3500430" y="571480"/>
            <a:ext cx="1112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Ictère </a:t>
            </a:r>
            <a:endParaRPr lang="fr-FR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857224" y="785794"/>
            <a:ext cx="12266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Pâleur </a:t>
            </a:r>
            <a:endParaRPr lang="fr-FR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Signes physiques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b="1" dirty="0" smtClean="0">
                <a:solidFill>
                  <a:srgbClr val="FF0000"/>
                </a:solidFill>
              </a:rPr>
              <a:t>Inspection </a:t>
            </a:r>
          </a:p>
          <a:p>
            <a:pPr lvl="1">
              <a:lnSpc>
                <a:spcPct val="150000"/>
              </a:lnSpc>
            </a:pPr>
            <a:r>
              <a:rPr lang="fr-FR" sz="3200" b="1" dirty="0" smtClean="0">
                <a:solidFill>
                  <a:schemeClr val="bg1">
                    <a:lumMod val="85000"/>
                  </a:schemeClr>
                </a:solidFill>
              </a:rPr>
              <a:t>Anomalies des téguments</a:t>
            </a:r>
            <a:r>
              <a:rPr lang="fr-FR" sz="3200" dirty="0" smtClean="0">
                <a:solidFill>
                  <a:schemeClr val="bg1">
                    <a:lumMod val="85000"/>
                  </a:schemeClr>
                </a:solidFill>
              </a:rPr>
              <a:t>: pâleur, cyanose (</a:t>
            </a:r>
            <a:r>
              <a:rPr lang="fr-FR" sz="3200" dirty="0" err="1" smtClean="0">
                <a:solidFill>
                  <a:schemeClr val="bg1">
                    <a:lumMod val="85000"/>
                  </a:schemeClr>
                </a:solidFill>
              </a:rPr>
              <a:t>kuanos</a:t>
            </a:r>
            <a:r>
              <a:rPr lang="fr-FR" sz="3200" dirty="0" smtClean="0">
                <a:solidFill>
                  <a:schemeClr val="bg1">
                    <a:lumMod val="85000"/>
                  </a:schemeClr>
                </a:solidFill>
              </a:rPr>
              <a:t>: bleu), ictère,  lésions cutanées</a:t>
            </a:r>
          </a:p>
          <a:p>
            <a:pPr lvl="1">
              <a:lnSpc>
                <a:spcPct val="150000"/>
              </a:lnSpc>
            </a:pPr>
            <a:r>
              <a:rPr lang="fr-FR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fr-F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Anomalies de la démarche</a:t>
            </a:r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troubles neurologiques ou musculaires</a:t>
            </a:r>
          </a:p>
          <a:p>
            <a:pPr lvl="1">
              <a:lnSpc>
                <a:spcPct val="150000"/>
              </a:lnSpc>
            </a:pP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Signes physiques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43076"/>
            <a:ext cx="8229600" cy="51149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</a:rPr>
              <a:t>Palpation </a:t>
            </a:r>
          </a:p>
          <a:p>
            <a:pPr lvl="1"/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Évaluer la trophicité de la peau et des muscles</a:t>
            </a:r>
          </a:p>
          <a:p>
            <a:pPr lvl="1"/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Évaluer les différentes organomégalies et leurs caractères (</a:t>
            </a:r>
            <a:r>
              <a:rPr lang="fr-FR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megaleion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grandeur) : </a:t>
            </a:r>
            <a:r>
              <a:rPr lang="fr-F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ros foie, grosse rate, adénopathies </a:t>
            </a:r>
          </a:p>
          <a:p>
            <a:pPr lvl="1"/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Existence d’une tuméfaction ou d’une tumeur palpable. </a:t>
            </a:r>
          </a:p>
          <a:p>
            <a:pPr lvl="1"/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Apprécier l’existence d’une douleur provoquée</a:t>
            </a:r>
          </a:p>
          <a:p>
            <a:pPr lvl="1"/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encrypted-tbn2.gstatic.com/images?q=tbn:ANd9GcQJSQkBwLym5tv4qDTUJ1R9ueyVlwWn38MhFitzRuDcvmjetOD9VMxPIbw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675" y="1509711"/>
            <a:ext cx="2859466" cy="2133603"/>
          </a:xfrm>
          <a:prstGeom prst="rect">
            <a:avLst/>
          </a:prstGeom>
          <a:noFill/>
        </p:spPr>
      </p:pic>
      <p:pic>
        <p:nvPicPr>
          <p:cNvPr id="41988" name="Picture 4" descr="https://encrypted-tbn2.gstatic.com/images?q=tbn:ANd9GcRuyIndYb4_IJJml9P1Uf35PQhHjGMUu1VrIBhMhjk28VPGkVszL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472483"/>
            <a:ext cx="2857521" cy="2170831"/>
          </a:xfrm>
          <a:prstGeom prst="rect">
            <a:avLst/>
          </a:prstGeom>
          <a:noFill/>
        </p:spPr>
      </p:pic>
      <p:pic>
        <p:nvPicPr>
          <p:cNvPr id="41990" name="Picture 6" descr="https://encrypted-tbn2.gstatic.com/images?q=tbn:ANd9GcR2K-cmI3o9v4GZ39bcIRZ7Uc_E_NmHBPHfKugelKS7qnrysMHNT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278847"/>
            <a:ext cx="2786082" cy="2078847"/>
          </a:xfrm>
          <a:prstGeom prst="rect">
            <a:avLst/>
          </a:prstGeom>
          <a:noFill/>
        </p:spPr>
      </p:pic>
      <p:pic>
        <p:nvPicPr>
          <p:cNvPr id="41992" name="Picture 8" descr="https://encrypted-tbn3.gstatic.com/images?q=tbn:ANd9GcSqkwuP6YQwLPwOQefggVTEz6_Z7ddxh-siosJQnOIl5aMZb3QZ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662381"/>
            <a:ext cx="2076452" cy="2960049"/>
          </a:xfrm>
          <a:prstGeom prst="rect">
            <a:avLst/>
          </a:prstGeom>
          <a:noFill/>
        </p:spPr>
      </p:pic>
      <p:pic>
        <p:nvPicPr>
          <p:cNvPr id="41994" name="Picture 10" descr="https://encrypted-tbn1.gstatic.com/images?q=tbn:ANd9GcR04q2Iir9ircNBauXEsVOuBMbxJTfJw9k_0fhm222U3dnpJPd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96315" y="3964648"/>
            <a:ext cx="3004445" cy="2250434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3215702" y="642918"/>
            <a:ext cx="2213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Palpation  </a:t>
            </a:r>
            <a:endParaRPr lang="fr-FR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Signes physiques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fr-FR" sz="3500" b="1" dirty="0" smtClean="0">
                <a:solidFill>
                  <a:srgbClr val="FF0000"/>
                </a:solidFill>
              </a:rPr>
              <a:t>Percussion</a:t>
            </a:r>
            <a:r>
              <a:rPr lang="fr-FR" sz="3500" dirty="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fr-FR" sz="3200" dirty="0" smtClean="0"/>
              <a:t>Étude du son produit lorsqu’on frappe une partie du corps à l’aide des doigts (percuter le médius de la main gauche appliquée sur la partie examinée par l’index de la main droite</a:t>
            </a:r>
          </a:p>
          <a:p>
            <a:pPr lvl="2">
              <a:lnSpc>
                <a:spcPct val="150000"/>
              </a:lnSpc>
            </a:pP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encrypted-tbn3.gstatic.com/images?q=tbn:ANd9GcS5OLNyvb8VnoOwBLNk3ka46MUSG1pHgXCe3fyihQDnJoD9uPO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857364"/>
            <a:ext cx="4577922" cy="3429024"/>
          </a:xfrm>
          <a:prstGeom prst="rect">
            <a:avLst/>
          </a:prstGeom>
          <a:noFill/>
        </p:spPr>
      </p:pic>
      <p:pic>
        <p:nvPicPr>
          <p:cNvPr id="43012" name="Picture 4" descr="https://encrypted-tbn1.gstatic.com/images?q=tbn:ANd9GcTifsMxiR4xW0m8GWsIVuHLrlrwcXfLAl99tygaCWFfq1y8H26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928802"/>
            <a:ext cx="4382021" cy="3282289"/>
          </a:xfrm>
          <a:prstGeom prst="rect">
            <a:avLst/>
          </a:prstGeom>
          <a:noFill/>
        </p:spPr>
      </p:pic>
      <p:sp>
        <p:nvSpPr>
          <p:cNvPr id="4" name="ZoneTexte 3"/>
          <p:cNvSpPr txBox="1"/>
          <p:nvPr/>
        </p:nvSpPr>
        <p:spPr>
          <a:xfrm>
            <a:off x="3591374" y="928670"/>
            <a:ext cx="2337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Percussion </a:t>
            </a:r>
            <a:endParaRPr lang="fr-FR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Signes physiques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r>
              <a:rPr lang="fr-FR" sz="3500" b="1" dirty="0" smtClean="0">
                <a:solidFill>
                  <a:srgbClr val="FF0000"/>
                </a:solidFill>
              </a:rPr>
              <a:t>Percussion</a:t>
            </a:r>
            <a:r>
              <a:rPr lang="fr-FR" sz="3500" dirty="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fr-FR" sz="3200" dirty="0" smtClean="0"/>
              <a:t> Diminution d’une sonorité normale: matité</a:t>
            </a:r>
          </a:p>
          <a:p>
            <a:pPr lvl="1">
              <a:lnSpc>
                <a:spcPct val="150000"/>
              </a:lnSpc>
            </a:pPr>
            <a:r>
              <a:rPr lang="fr-FR" sz="3200" dirty="0"/>
              <a:t> </a:t>
            </a:r>
            <a:r>
              <a:rPr lang="fr-FR" sz="3200" dirty="0" smtClean="0"/>
              <a:t>Apparition anormale d’une sonorité: tympanisme</a:t>
            </a:r>
          </a:p>
          <a:p>
            <a:pPr lvl="1">
              <a:lnSpc>
                <a:spcPct val="150000"/>
              </a:lnSpc>
            </a:pPr>
            <a:r>
              <a:rPr lang="fr-FR" sz="3200" dirty="0" smtClean="0"/>
              <a:t>Apparition anormale d’une matité</a:t>
            </a: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Signes physiques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b="1" dirty="0" smtClean="0">
                <a:solidFill>
                  <a:srgbClr val="FF0000"/>
                </a:solidFill>
              </a:rPr>
              <a:t>Auscultation</a:t>
            </a:r>
          </a:p>
          <a:p>
            <a:pPr lvl="1">
              <a:lnSpc>
                <a:spcPct val="150000"/>
              </a:lnSpc>
            </a:pPr>
            <a:r>
              <a:rPr lang="fr-FR" sz="3200" dirty="0" smtClean="0"/>
              <a:t>Écoute des bruits de l’intérieur du corps à l’aide d’un stéthoscope</a:t>
            </a:r>
          </a:p>
          <a:p>
            <a:pPr lvl="1">
              <a:lnSpc>
                <a:spcPct val="150000"/>
              </a:lnSpc>
            </a:pPr>
            <a:r>
              <a:rPr lang="fr-FR" sz="3200" dirty="0" smtClean="0"/>
              <a:t>Intéresse poumon, cœur, artères et abdomen  </a:t>
            </a: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Auscult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834" y="1920492"/>
            <a:ext cx="4077852" cy="2722954"/>
          </a:xfrm>
          <a:prstGeom prst="rect">
            <a:avLst/>
          </a:prstGeom>
          <a:noFill/>
        </p:spPr>
      </p:pic>
      <p:pic>
        <p:nvPicPr>
          <p:cNvPr id="44038" name="Picture 6" descr="https://encrypted-tbn1.gstatic.com/images?q=tbn:ANd9GcR7aufjcmsz2mTXd5m5dKGWqqpSaiNRGrMQnnxpSYI6PQTZFK0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95463"/>
            <a:ext cx="3706829" cy="2776545"/>
          </a:xfrm>
          <a:prstGeom prst="rect">
            <a:avLst/>
          </a:prstGeom>
          <a:noFill/>
        </p:spPr>
      </p:pic>
      <p:sp>
        <p:nvSpPr>
          <p:cNvPr id="5" name="ZoneTexte 4"/>
          <p:cNvSpPr txBox="1"/>
          <p:nvPr/>
        </p:nvSpPr>
        <p:spPr>
          <a:xfrm>
            <a:off x="285720" y="1129713"/>
            <a:ext cx="4481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Auscultation pulmonaire </a:t>
            </a:r>
            <a:endParaRPr lang="fr-FR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519255" y="4773051"/>
            <a:ext cx="4196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Auscultation cardiaque</a:t>
            </a:r>
            <a:endParaRPr lang="fr-FR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fr-FR" sz="4000" b="1" dirty="0" smtClean="0"/>
              <a:t/>
            </a:r>
            <a:br>
              <a:rPr lang="fr-FR" sz="4000" b="1" dirty="0" smtClean="0"/>
            </a:br>
            <a:r>
              <a:rPr lang="fr-FR" sz="4000" b="1" dirty="0" smtClean="0"/>
              <a:t>Signes fonctionnels: </a:t>
            </a:r>
            <a:br>
              <a:rPr lang="fr-FR" sz="4000" b="1" dirty="0" smtClean="0"/>
            </a:br>
            <a:r>
              <a:rPr lang="fr-FR" sz="4000" b="1" dirty="0" smtClean="0">
                <a:solidFill>
                  <a:srgbClr val="C00000"/>
                </a:solidFill>
              </a:rPr>
              <a:t>symptômes</a:t>
            </a:r>
            <a:r>
              <a:rPr lang="fr-FR" sz="4000" b="1" dirty="0" smtClean="0"/>
              <a:t/>
            </a:r>
            <a:br>
              <a:rPr lang="fr-FR" sz="4000" b="1" dirty="0" smtClean="0"/>
            </a:br>
            <a:endParaRPr lang="fr-FR" sz="40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Manifestations pathologiques ressenties </a:t>
            </a:r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 le malade: </a:t>
            </a:r>
          </a:p>
          <a:p>
            <a:pPr lvl="1">
              <a:lnSpc>
                <a:spcPct val="150000"/>
              </a:lnSpc>
            </a:pPr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Manifestations </a:t>
            </a:r>
            <a:r>
              <a:rPr lang="fr-FR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subjectives</a:t>
            </a:r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(seul le patient peut les exprimer)</a:t>
            </a:r>
          </a:p>
          <a:p>
            <a:pPr lvl="1">
              <a:lnSpc>
                <a:spcPct val="150000"/>
              </a:lnSpc>
            </a:pPr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Motif de consultation</a:t>
            </a:r>
            <a:endParaRPr lang="fr-FR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Conclusion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r-FR" dirty="0" smtClean="0"/>
              <a:t>L’ensembles des informations recueillies </a:t>
            </a:r>
            <a:r>
              <a:rPr lang="fr-FR" dirty="0" smtClean="0"/>
              <a:t>auprès </a:t>
            </a:r>
            <a:r>
              <a:rPr lang="fr-FR" dirty="0" smtClean="0"/>
              <a:t>du malade par l’entretien (interrogatoire) et par l’examen physique constituent les signes cliniques qui doivent être complétés par les signes para cliniques (examens complémentaires)  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fr-FR" sz="4000" b="1" dirty="0" smtClean="0"/>
              <a:t/>
            </a:r>
            <a:br>
              <a:rPr lang="fr-FR" sz="4000" b="1" dirty="0" smtClean="0"/>
            </a:br>
            <a:r>
              <a:rPr lang="fr-FR" sz="4000" b="1" dirty="0" smtClean="0"/>
              <a:t>Principaux signes fonctionnels </a:t>
            </a:r>
            <a:br>
              <a:rPr lang="fr-FR" sz="4000" b="1" dirty="0" smtClean="0"/>
            </a:br>
            <a:endParaRPr lang="fr-FR" sz="40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60000"/>
              </a:lnSpc>
            </a:pPr>
            <a:r>
              <a:rPr lang="fr-FR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Dyspnée</a:t>
            </a:r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fr-FR" sz="40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dys</a:t>
            </a:r>
            <a:r>
              <a:rPr lang="fr-F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(difficile) et </a:t>
            </a:r>
            <a:r>
              <a:rPr lang="fr-FR" sz="40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pnein</a:t>
            </a:r>
            <a:r>
              <a:rPr lang="fr-F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(souffler)</a:t>
            </a:r>
          </a:p>
          <a:p>
            <a:pPr lvl="1">
              <a:lnSpc>
                <a:spcPct val="160000"/>
              </a:lnSpc>
            </a:pPr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Perception d’une </a:t>
            </a:r>
            <a:r>
              <a:rPr lang="fr-FR" sz="3600" b="1" dirty="0" smtClean="0">
                <a:solidFill>
                  <a:srgbClr val="FF0000"/>
                </a:solidFill>
              </a:rPr>
              <a:t>gêne à la respiration</a:t>
            </a:r>
          </a:p>
          <a:p>
            <a:pPr>
              <a:lnSpc>
                <a:spcPct val="160000"/>
              </a:lnSpc>
            </a:pPr>
            <a:r>
              <a:rPr lang="fr-FR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Dysphagie</a:t>
            </a:r>
            <a:r>
              <a:rPr lang="fr-F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(</a:t>
            </a:r>
            <a:r>
              <a:rPr lang="fr-FR" sz="40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phagein</a:t>
            </a:r>
            <a:r>
              <a:rPr lang="fr-F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manger): </a:t>
            </a:r>
          </a:p>
          <a:p>
            <a:pPr lvl="1">
              <a:lnSpc>
                <a:spcPct val="160000"/>
              </a:lnSpc>
            </a:pPr>
            <a:r>
              <a:rPr lang="fr-FR" sz="3600" b="1" dirty="0" smtClean="0">
                <a:solidFill>
                  <a:srgbClr val="FF0000"/>
                </a:solidFill>
              </a:rPr>
              <a:t>gêne lors de la déglutition des aliments</a:t>
            </a:r>
          </a:p>
          <a:p>
            <a:pPr>
              <a:lnSpc>
                <a:spcPct val="160000"/>
              </a:lnSpc>
            </a:pPr>
            <a:endParaRPr lang="fr-FR" sz="3600" b="1" dirty="0" smtClean="0">
              <a:solidFill>
                <a:srgbClr val="FF0000"/>
              </a:solidFill>
            </a:endParaRPr>
          </a:p>
          <a:p>
            <a:pPr lvl="1">
              <a:lnSpc>
                <a:spcPct val="160000"/>
              </a:lnSpc>
              <a:buNone/>
            </a:pPr>
            <a:endParaRPr lang="fr-FR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fr-FR" sz="4000" b="1" dirty="0" smtClean="0"/>
              <a:t/>
            </a:r>
            <a:br>
              <a:rPr lang="fr-FR" sz="4000" b="1" dirty="0" smtClean="0"/>
            </a:br>
            <a:r>
              <a:rPr lang="fr-FR" sz="4000" b="1" dirty="0" smtClean="0"/>
              <a:t>Principaux signes fonctionnels </a:t>
            </a:r>
            <a:br>
              <a:rPr lang="fr-FR" sz="4000" b="1" dirty="0" smtClean="0"/>
            </a:br>
            <a:endParaRPr lang="fr-FR" sz="40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89119"/>
            <a:ext cx="8686800" cy="4525963"/>
          </a:xfrm>
        </p:spPr>
        <p:txBody>
          <a:bodyPr>
            <a:normAutofit/>
          </a:bodyPr>
          <a:lstStyle/>
          <a:p>
            <a:r>
              <a:rPr lang="fr-FR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Dysurie</a:t>
            </a:r>
            <a:r>
              <a:rPr lang="fr-F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(</a:t>
            </a:r>
            <a:r>
              <a:rPr lang="fr-FR" sz="40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ouron</a:t>
            </a:r>
            <a:r>
              <a:rPr lang="fr-F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urine):</a:t>
            </a:r>
          </a:p>
          <a:p>
            <a:pPr lvl="1"/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fr-FR" sz="3600" b="1" dirty="0" smtClean="0">
                <a:solidFill>
                  <a:srgbClr val="FF0000"/>
                </a:solidFill>
              </a:rPr>
              <a:t>difficultés lors des mictions</a:t>
            </a:r>
          </a:p>
          <a:p>
            <a:endParaRPr lang="fr-FR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fr-FR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Toux </a:t>
            </a:r>
            <a:endParaRPr lang="fr-FR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Principaux signes fonctionnels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2578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fr-FR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</a:t>
            </a:r>
            <a:r>
              <a:rPr lang="fr-F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fr-FR" sz="4000" dirty="0" smtClean="0">
                <a:solidFill>
                  <a:schemeClr val="tx2"/>
                </a:solidFill>
              </a:rPr>
              <a:t>fréquence +++</a:t>
            </a:r>
          </a:p>
          <a:p>
            <a:pPr>
              <a:lnSpc>
                <a:spcPct val="150000"/>
              </a:lnSpc>
            </a:pPr>
            <a:r>
              <a:rPr lang="fr-FR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 éponymes divers permettent de caractériser certains douleurs:</a:t>
            </a:r>
          </a:p>
          <a:p>
            <a:pPr lvl="1">
              <a:lnSpc>
                <a:spcPct val="150000"/>
              </a:lnSpc>
            </a:pPr>
            <a:r>
              <a:rPr lang="fr-FR" sz="3600" b="1" dirty="0" smtClean="0">
                <a:solidFill>
                  <a:srgbClr val="FF0000"/>
                </a:solidFill>
              </a:rPr>
              <a:t>Précordialgies</a:t>
            </a:r>
            <a:r>
              <a:rPr lang="fr-FR" sz="3600" dirty="0" smtClean="0"/>
              <a:t>: </a:t>
            </a:r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douleurs situés dans la région thoracique en regard du cœur</a:t>
            </a:r>
          </a:p>
          <a:p>
            <a:pPr lvl="1">
              <a:lnSpc>
                <a:spcPct val="150000"/>
              </a:lnSpc>
            </a:pPr>
            <a:r>
              <a:rPr lang="fr-FR" sz="3600" b="1" dirty="0" smtClean="0">
                <a:solidFill>
                  <a:srgbClr val="FF0000"/>
                </a:solidFill>
              </a:rPr>
              <a:t>Épigastralgie</a:t>
            </a:r>
            <a:r>
              <a:rPr lang="fr-FR" sz="3600" dirty="0" smtClean="0"/>
              <a:t>: </a:t>
            </a:r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douleurs au niveau de la région épigastrique</a:t>
            </a:r>
          </a:p>
          <a:p>
            <a:pPr lvl="1">
              <a:lnSpc>
                <a:spcPct val="150000"/>
              </a:lnSpc>
              <a:buNone/>
            </a:pP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Principaux signes fonctionnels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 éponymes divers permettent de caractériser certains douleurs</a:t>
            </a:r>
            <a:r>
              <a:rPr lang="fr-FR" sz="3600" dirty="0" smtClean="0"/>
              <a:t>:</a:t>
            </a:r>
          </a:p>
          <a:p>
            <a:pPr lvl="1">
              <a:lnSpc>
                <a:spcPct val="150000"/>
              </a:lnSpc>
            </a:pPr>
            <a:r>
              <a:rPr lang="fr-FR" sz="3200" b="1" dirty="0" smtClean="0">
                <a:solidFill>
                  <a:srgbClr val="FF0000"/>
                </a:solidFill>
              </a:rPr>
              <a:t>Colique néphrétique</a:t>
            </a:r>
            <a:r>
              <a:rPr lang="fr-FR" sz="3200" dirty="0" smtClean="0"/>
              <a:t>: </a:t>
            </a:r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 située dans la région lombaire </a:t>
            </a:r>
          </a:p>
          <a:p>
            <a:pPr lvl="1">
              <a:lnSpc>
                <a:spcPct val="150000"/>
              </a:lnSpc>
            </a:pPr>
            <a:r>
              <a:rPr lang="fr-FR" sz="3200" b="1" dirty="0" smtClean="0">
                <a:solidFill>
                  <a:srgbClr val="FF0000"/>
                </a:solidFill>
              </a:rPr>
              <a:t>Arthralgies</a:t>
            </a:r>
            <a:r>
              <a:rPr lang="fr-FR" sz="3200" dirty="0" smtClean="0"/>
              <a:t>: </a:t>
            </a:r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douleurs articulaires</a:t>
            </a:r>
          </a:p>
          <a:p>
            <a:pPr lvl="1">
              <a:lnSpc>
                <a:spcPct val="150000"/>
              </a:lnSpc>
            </a:pPr>
            <a:r>
              <a:rPr lang="fr-FR" sz="3200" b="1" dirty="0" smtClean="0">
                <a:solidFill>
                  <a:srgbClr val="FF0000"/>
                </a:solidFill>
              </a:rPr>
              <a:t>Otalgies:</a:t>
            </a:r>
            <a:r>
              <a:rPr lang="fr-FR" sz="3200" dirty="0" smtClean="0"/>
              <a:t> </a:t>
            </a:r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douleurs auriculaires</a:t>
            </a:r>
            <a:endParaRPr lang="fr-FR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Principaux signes fonctionnels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1671638"/>
            <a:ext cx="8229600" cy="2114552"/>
          </a:xfrm>
        </p:spPr>
        <p:txBody>
          <a:bodyPr>
            <a:normAutofit/>
          </a:bodyPr>
          <a:lstStyle/>
          <a:p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Certaines douleurs ont des </a:t>
            </a:r>
            <a:r>
              <a:rPr lang="fr-FR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caractéristiques très précises 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permettant parfois de faire le diagnostic: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Principaux signes fonctionnels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57200" y="1743076"/>
            <a:ext cx="8229600" cy="4972072"/>
          </a:xfrm>
        </p:spPr>
        <p:txBody>
          <a:bodyPr>
            <a:normAutofit/>
          </a:bodyPr>
          <a:lstStyle/>
          <a:p>
            <a:pPr lvl="1"/>
            <a:r>
              <a:rPr lang="fr-FR" sz="3200" b="1" dirty="0" smtClean="0">
                <a:solidFill>
                  <a:srgbClr val="FF0000"/>
                </a:solidFill>
              </a:rPr>
              <a:t>Douleur de l’angine de poitrine </a:t>
            </a:r>
            <a:r>
              <a:rPr lang="fr-FR" sz="3200" dirty="0" smtClean="0"/>
              <a:t>: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retro sternale,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irradiant le long du bras gauche et à la mâchoire inférieure,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constrictive, 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survenant à l’effort</a:t>
            </a:r>
          </a:p>
          <a:p>
            <a:pPr lvl="2"/>
            <a:r>
              <a:rPr lang="fr-FR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disparaissant à l’arrêt de l’effort</a:t>
            </a:r>
            <a:endParaRPr lang="fr-FR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641</Words>
  <Application>Microsoft Office PowerPoint</Application>
  <PresentationFormat>Affichage à l'écran (4:3)</PresentationFormat>
  <Paragraphs>122</Paragraphs>
  <Slides>30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1" baseType="lpstr">
      <vt:lpstr>Thème Office</vt:lpstr>
      <vt:lpstr>Symptômes fonctionnels  et organiques </vt:lpstr>
      <vt:lpstr> Introduction </vt:lpstr>
      <vt:lpstr> Signes fonctionnels:  symptômes </vt:lpstr>
      <vt:lpstr> Principaux signes fonctionnels  </vt:lpstr>
      <vt:lpstr> Principaux signes fonctionnels  </vt:lpstr>
      <vt:lpstr>Principaux signes fonctionnels</vt:lpstr>
      <vt:lpstr>Principaux signes fonctionnels</vt:lpstr>
      <vt:lpstr>Principaux signes fonctionnels</vt:lpstr>
      <vt:lpstr>Principaux signes fonctionnels</vt:lpstr>
      <vt:lpstr>Diapositive 10</vt:lpstr>
      <vt:lpstr>Principaux signes fonctionnels</vt:lpstr>
      <vt:lpstr>Principaux signes fonctionnels</vt:lpstr>
      <vt:lpstr>Diapositive 13</vt:lpstr>
      <vt:lpstr>Principaux signes fonctionnels</vt:lpstr>
      <vt:lpstr>Diapositive 15</vt:lpstr>
      <vt:lpstr>Principaux signes fonctionnels</vt:lpstr>
      <vt:lpstr>Diapositive 17</vt:lpstr>
      <vt:lpstr>Signes généraux</vt:lpstr>
      <vt:lpstr>Signes physiques</vt:lpstr>
      <vt:lpstr>Signes physiques </vt:lpstr>
      <vt:lpstr>Diapositive 21</vt:lpstr>
      <vt:lpstr>Signes physiques </vt:lpstr>
      <vt:lpstr>Signes physiques </vt:lpstr>
      <vt:lpstr>Diapositive 24</vt:lpstr>
      <vt:lpstr>Signes physiques </vt:lpstr>
      <vt:lpstr>Diapositive 26</vt:lpstr>
      <vt:lpstr>Signes physiques </vt:lpstr>
      <vt:lpstr>Signes physiques </vt:lpstr>
      <vt:lpstr>Diapositive 29</vt:lpstr>
      <vt:lpstr>Conclusion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Signes fonctionnels et organiques </dc:title>
  <dc:creator>user</dc:creator>
  <cp:lastModifiedBy>2018</cp:lastModifiedBy>
  <cp:revision>31</cp:revision>
  <dcterms:created xsi:type="dcterms:W3CDTF">2014-10-13T07:25:09Z</dcterms:created>
  <dcterms:modified xsi:type="dcterms:W3CDTF">2020-10-19T11:00:21Z</dcterms:modified>
</cp:coreProperties>
</file>